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21" r:id="rId4"/>
    <p:sldId id="322" r:id="rId5"/>
    <p:sldId id="270" r:id="rId6"/>
    <p:sldId id="258" r:id="rId7"/>
    <p:sldId id="279" r:id="rId8"/>
    <p:sldId id="261" r:id="rId9"/>
    <p:sldId id="262" r:id="rId10"/>
    <p:sldId id="294" r:id="rId11"/>
    <p:sldId id="281" r:id="rId12"/>
    <p:sldId id="324" r:id="rId13"/>
    <p:sldId id="291" r:id="rId14"/>
    <p:sldId id="272" r:id="rId15"/>
    <p:sldId id="325" r:id="rId16"/>
    <p:sldId id="299" r:id="rId17"/>
    <p:sldId id="271" r:id="rId18"/>
    <p:sldId id="264" r:id="rId19"/>
    <p:sldId id="293" r:id="rId20"/>
    <p:sldId id="282" r:id="rId21"/>
    <p:sldId id="283" r:id="rId22"/>
    <p:sldId id="265" r:id="rId23"/>
    <p:sldId id="269" r:id="rId24"/>
    <p:sldId id="305" r:id="rId25"/>
    <p:sldId id="306" r:id="rId26"/>
    <p:sldId id="273" r:id="rId27"/>
    <p:sldId id="267" r:id="rId28"/>
    <p:sldId id="320" r:id="rId29"/>
    <p:sldId id="314" r:id="rId30"/>
    <p:sldId id="323" r:id="rId31"/>
    <p:sldId id="290" r:id="rId32"/>
    <p:sldId id="301" r:id="rId33"/>
    <p:sldId id="297" r:id="rId34"/>
    <p:sldId id="304" r:id="rId35"/>
    <p:sldId id="296" r:id="rId36"/>
    <p:sldId id="313" r:id="rId37"/>
    <p:sldId id="311" r:id="rId38"/>
    <p:sldId id="312" r:id="rId39"/>
    <p:sldId id="316" r:id="rId40"/>
    <p:sldId id="310" r:id="rId41"/>
    <p:sldId id="288" r:id="rId42"/>
    <p:sldId id="328" r:id="rId43"/>
    <p:sldId id="303" r:id="rId44"/>
    <p:sldId id="308" r:id="rId45"/>
    <p:sldId id="307" r:id="rId46"/>
    <p:sldId id="309" r:id="rId47"/>
    <p:sldId id="319" r:id="rId48"/>
    <p:sldId id="32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79187" autoAdjust="0"/>
  </p:normalViewPr>
  <p:slideViewPr>
    <p:cSldViewPr snapToGrid="0" snapToObjects="1">
      <p:cViewPr varScale="1">
        <p:scale>
          <a:sx n="118" d="100"/>
          <a:sy n="118" d="100"/>
        </p:scale>
        <p:origin x="-2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D30A-40D6-1D4F-8E8B-E42FA72DFF96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19A3-1AA8-984D-A62F-EF2654E72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</a:t>
            </a:r>
            <a:r>
              <a:rPr lang="en-US" baseline="0" dirty="0" smtClean="0"/>
              <a:t> Been doing </a:t>
            </a:r>
            <a:r>
              <a:rPr lang="en-US" baseline="0" dirty="0" err="1" smtClean="0"/>
              <a:t>Magento</a:t>
            </a:r>
            <a:r>
              <a:rPr lang="en-US" baseline="0" dirty="0" smtClean="0"/>
              <a:t> development for three years.  Have come up with ways to more efficiently solve problems and solve bugs.  Want to share them with you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Any time you</a:t>
            </a:r>
            <a:r>
              <a:rPr lang="en-US" baseline="0" dirty="0" smtClean="0"/>
              <a:t> modify core files, have a standard comment notation so you can search codebase for all edits</a:t>
            </a:r>
            <a:endParaRPr lang="en-US" dirty="0" smtClean="0"/>
          </a:p>
          <a:p>
            <a:r>
              <a:rPr lang="en-US" dirty="0" smtClean="0"/>
              <a:t>• Make joke</a:t>
            </a:r>
            <a:r>
              <a:rPr lang="en-US" baseline="0" dirty="0" smtClean="0"/>
              <a:t> about hacking the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case:  You’ve</a:t>
            </a:r>
            <a:r>
              <a:rPr lang="en-US" baseline="0" dirty="0" smtClean="0"/>
              <a:t> launched a site in production or staging.  Users get errors.  You either have to check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/logs/</a:t>
            </a:r>
            <a:r>
              <a:rPr lang="en-US" baseline="0" dirty="0" err="1" smtClean="0"/>
              <a:t>exceptions.log</a:t>
            </a:r>
            <a:r>
              <a:rPr lang="en-US" baseline="0" dirty="0" smtClean="0"/>
              <a:t> on a regular basis, or you can setup to get emailed with these notifications so that you can preempt a store owner contacting you about an issue.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should only be setup this way on a production site.  On a development site, you should use </a:t>
            </a:r>
            <a:r>
              <a:rPr lang="en-US" baseline="0" dirty="0" err="1" smtClean="0"/>
              <a:t>xdebug’s</a:t>
            </a:r>
            <a:r>
              <a:rPr lang="en-US" baseline="0" dirty="0" smtClean="0"/>
              <a:t> exception handling.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Copy errors/</a:t>
            </a:r>
            <a:r>
              <a:rPr lang="en-US" dirty="0" err="1" smtClean="0"/>
              <a:t>local.xml.template</a:t>
            </a:r>
            <a:r>
              <a:rPr lang="en-US" dirty="0" smtClean="0"/>
              <a:t> to errors/</a:t>
            </a:r>
            <a:r>
              <a:rPr lang="en-US" dirty="0" err="1" smtClean="0"/>
              <a:t>local.xml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The generated exception will be logged to 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exceptions.log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cases for debugging:</a:t>
            </a:r>
          </a:p>
          <a:p>
            <a:r>
              <a:rPr lang="en-US" baseline="0" dirty="0" smtClean="0"/>
              <a:t>• Understanding how the core system works</a:t>
            </a:r>
          </a:p>
          <a:p>
            <a:r>
              <a:rPr lang="en-US" baseline="0" dirty="0" smtClean="0"/>
              <a:t>• Determining non-obvious bugs in your code – ie, bugs that don’t throw errors/</a:t>
            </a:r>
            <a:r>
              <a:rPr lang="en-US" baseline="0" dirty="0" smtClean="0"/>
              <a:t>exceptions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Eclipse = PDT or </a:t>
            </a:r>
            <a:r>
              <a:rPr lang="en-US" dirty="0" err="1" smtClean="0"/>
              <a:t>Zend</a:t>
            </a:r>
            <a:r>
              <a:rPr lang="en-US" dirty="0" smtClean="0"/>
              <a:t> Studio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6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1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4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Example errors: Lock wait timeout, integrity constraint errors, out of memory, etc...</a:t>
            </a:r>
          </a:p>
          <a:p>
            <a:r>
              <a:rPr lang="en-US" dirty="0" smtClean="0"/>
              <a:t>Especially relevant for errors encountered in the admin panel</a:t>
            </a:r>
          </a:p>
          <a:p>
            <a:pPr>
              <a:buFont typeface="Arial"/>
              <a:buChar char="•"/>
            </a:pPr>
            <a:r>
              <a:rPr lang="en-US" dirty="0" smtClean="0"/>
              <a:t> Modify (harmlessly) two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7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I won’t be covering everything in minute detail.  At the end of the presentation, I’ll provide a link to slideshow and link to blog posts explaining different sections in more detail</a:t>
            </a:r>
            <a:r>
              <a:rPr lang="en-US" dirty="0" smtClean="0"/>
              <a:t>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It</a:t>
            </a:r>
            <a:r>
              <a:rPr lang="en-US" baseline="0" dirty="0" smtClean="0"/>
              <a:t> will be a bit random</a:t>
            </a:r>
          </a:p>
          <a:p>
            <a:pPr marL="0" indent="0"/>
            <a:endParaRPr lang="en-US" baseline="0" dirty="0" smtClean="0"/>
          </a:p>
          <a:p>
            <a:pPr marL="0" indent="0"/>
            <a:r>
              <a:rPr lang="en-US" baseline="0" dirty="0" smtClean="0"/>
              <a:t>Some of you will know this stuff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3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8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Check if the module’s xml file is loading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 Create a syntax error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if the module’s </a:t>
            </a:r>
            <a:r>
              <a:rPr lang="en-US" dirty="0" err="1" smtClean="0"/>
              <a:t>config.xml</a:t>
            </a:r>
            <a:r>
              <a:rPr lang="en-US" dirty="0" smtClean="0"/>
              <a:t> file is loading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if the layout file is loading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Make sure caching is disabled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 remove the cache directory if it exists (</a:t>
            </a:r>
            <a:r>
              <a:rPr lang="en-US" dirty="0" err="1" smtClean="0"/>
              <a:t>var</a:t>
            </a:r>
            <a:r>
              <a:rPr lang="en-US" dirty="0" smtClean="0"/>
              <a:t>/cache)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8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completely different approach than jumping directly into the code.  Helps isolate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5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99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r>
              <a:rPr lang="en-US" dirty="0" smtClean="0"/>
              <a:t>•Copy the error message</a:t>
            </a:r>
          </a:p>
          <a:p>
            <a:pPr>
              <a:buFont typeface="Arial"/>
              <a:buChar char="•"/>
            </a:pPr>
            <a:r>
              <a:rPr lang="en-US" dirty="0" smtClean="0"/>
              <a:t>Search the </a:t>
            </a:r>
            <a:r>
              <a:rPr lang="en-US" dirty="0" err="1" smtClean="0"/>
              <a:t>Magento</a:t>
            </a:r>
            <a:r>
              <a:rPr lang="en-US" dirty="0" smtClean="0"/>
              <a:t> codebase for the error</a:t>
            </a:r>
          </a:p>
          <a:p>
            <a:pPr>
              <a:buFont typeface="Arial"/>
              <a:buChar char="•"/>
            </a:pPr>
            <a:r>
              <a:rPr lang="en-US" dirty="0" smtClean="0"/>
              <a:t>Once you locate the error, set a breakpoint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debug tools  to discover the cause of the error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i="1" dirty="0" smtClean="0"/>
              <a:t>Disabling block output </a:t>
            </a:r>
            <a:r>
              <a:rPr lang="en-US" dirty="0" smtClean="0"/>
              <a:t>explained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You can access this option in System &gt; Configuration &gt; Advanced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Disabling a module’s block output makes the XXXX class not output the contents of any blocks in that module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Why would you disable a modules block output as opposed to disabling it?</a:t>
            </a:r>
          </a:p>
          <a:p>
            <a:pPr lvl="5">
              <a:buFont typeface="Arial"/>
              <a:buChar char="•"/>
            </a:pPr>
            <a:r>
              <a:rPr lang="en-US" dirty="0" smtClean="0"/>
              <a:t> NOTE:  Fill in details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Core </a:t>
            </a:r>
            <a:r>
              <a:rPr lang="en-US" dirty="0" err="1" smtClean="0"/>
              <a:t>Magento</a:t>
            </a:r>
            <a:r>
              <a:rPr lang="en-US" dirty="0" smtClean="0"/>
              <a:t> classes that are commonly disabled</a:t>
            </a:r>
          </a:p>
          <a:p>
            <a:pPr lvl="5">
              <a:buFont typeface="Arial"/>
              <a:buChar char="•"/>
            </a:pPr>
            <a:r>
              <a:rPr lang="en-US" dirty="0" err="1" smtClean="0"/>
              <a:t>Mage_Poll</a:t>
            </a:r>
            <a:r>
              <a:rPr lang="en-US" dirty="0" smtClean="0"/>
              <a:t>, </a:t>
            </a:r>
            <a:r>
              <a:rPr lang="pl-PL" dirty="0" err="1" smtClean="0"/>
              <a:t>Mage_Review</a:t>
            </a:r>
            <a:r>
              <a:rPr lang="pl-PL" dirty="0" smtClean="0"/>
              <a:t>, </a:t>
            </a:r>
            <a:r>
              <a:rPr lang="de-DE" dirty="0" err="1" smtClean="0"/>
              <a:t>Mage_Tag</a:t>
            </a:r>
            <a:r>
              <a:rPr lang="de-DE" dirty="0" smtClean="0"/>
              <a:t>, </a:t>
            </a:r>
            <a:r>
              <a:rPr lang="de-DE" dirty="0" err="1" smtClean="0"/>
              <a:t>Mage_Wishlist</a:t>
            </a:r>
            <a:r>
              <a:rPr lang="de-DE" dirty="0" smtClean="0"/>
              <a:t> (NOTE:  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verify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disabling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module‘s</a:t>
            </a:r>
            <a:r>
              <a:rPr lang="de-DE" dirty="0" smtClean="0"/>
              <a:t> block </a:t>
            </a:r>
            <a:r>
              <a:rPr lang="de-DE" dirty="0" err="1" smtClean="0"/>
              <a:t>output</a:t>
            </a:r>
            <a:r>
              <a:rPr lang="de-DE" dirty="0" smtClean="0"/>
              <a:t>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Disabling a module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Change the &lt;active&gt;true&lt;/active&gt; to false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Remove the module’s </a:t>
            </a:r>
            <a:r>
              <a:rPr lang="en-US" dirty="0" err="1" smtClean="0"/>
              <a:t>config</a:t>
            </a:r>
            <a:r>
              <a:rPr lang="en-US" dirty="0" smtClean="0"/>
              <a:t> file from app/</a:t>
            </a:r>
            <a:r>
              <a:rPr lang="en-US" dirty="0" err="1" smtClean="0"/>
              <a:t>etc</a:t>
            </a:r>
            <a:r>
              <a:rPr lang="en-US" dirty="0" smtClean="0"/>
              <a:t>/modules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79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2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even used my slideshow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6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7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This is helpful if you want to know what code is calling a specific section of code.  This can be helpful when testing methods that are difficult to use a debugger on, such as </a:t>
            </a:r>
            <a:r>
              <a:rPr lang="en-US" dirty="0" err="1" smtClean="0"/>
              <a:t>Paypal</a:t>
            </a:r>
            <a:r>
              <a:rPr lang="en-US" dirty="0" smtClean="0"/>
              <a:t> </a:t>
            </a:r>
            <a:r>
              <a:rPr lang="en-US" dirty="0" smtClean="0"/>
              <a:t>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42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Preventative</a:t>
            </a:r>
            <a:r>
              <a:rPr lang="en-US" baseline="0" dirty="0" smtClean="0"/>
              <a:t> method of doing development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9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1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  <a:r>
              <a:rPr lang="en-US" baseline="0" dirty="0" smtClean="0"/>
              <a:t>  Include example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9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42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29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56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8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7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Example</a:t>
            </a:r>
            <a:r>
              <a:rPr lang="en-US" baseline="0" dirty="0" smtClean="0"/>
              <a:t>: </a:t>
            </a:r>
            <a:r>
              <a:rPr lang="en-US" dirty="0" smtClean="0"/>
              <a:t>Once</a:t>
            </a:r>
            <a:r>
              <a:rPr lang="en-US" baseline="0" dirty="0" smtClean="0"/>
              <a:t> you get familiar with a debugger, it’s easy to resort to debugging without first reading through the code, checking the bug tracker, etc…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Get up, go get a drink, etc…  I’ve had more </a:t>
            </a:r>
            <a:r>
              <a:rPr lang="en-US" baseline="0" dirty="0" smtClean="0"/>
              <a:t>epiphanies </a:t>
            </a:r>
            <a:r>
              <a:rPr lang="en-US" baseline="0" dirty="0" smtClean="0"/>
              <a:t>about how to solve problems when going pee than anyplace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472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623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40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7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r>
              <a:rPr lang="en-US" baseline="0" dirty="0" smtClean="0"/>
              <a:t> &amp; their observers</a:t>
            </a:r>
            <a:r>
              <a:rPr lang="en-US" dirty="0" smtClean="0"/>
              <a:t>, controller</a:t>
            </a:r>
            <a:r>
              <a:rPr lang="en-US" baseline="0" dirty="0" smtClean="0"/>
              <a:t> dispatches, model loads,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73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Ajax, </a:t>
            </a:r>
            <a:r>
              <a:rPr lang="en-US" dirty="0" err="1" smtClean="0"/>
              <a:t>Paypal</a:t>
            </a:r>
            <a:r>
              <a:rPr lang="en-US" dirty="0" smtClean="0"/>
              <a:t> responses,</a:t>
            </a:r>
            <a:r>
              <a:rPr lang="en-US" baseline="0" dirty="0" smtClean="0"/>
              <a:t> API calls,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73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8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Usefu</a:t>
            </a:r>
            <a:r>
              <a:rPr lang="en-US" baseline="0" dirty="0" smtClean="0"/>
              <a:t>l to determine what your queries look like</a:t>
            </a:r>
          </a:p>
          <a:p>
            <a:r>
              <a:rPr lang="en-US" baseline="0" dirty="0" smtClean="0"/>
              <a:t>• If a collection isn’t loading, look at and analyze the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39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If you have a dedicated</a:t>
            </a:r>
            <a:r>
              <a:rPr lang="en-US" baseline="0" dirty="0" smtClean="0"/>
              <a:t> stage/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server, you should setup a global environment variable in your server’s </a:t>
            </a:r>
            <a:r>
              <a:rPr lang="en-US" baseline="0" dirty="0" err="1" smtClean="0"/>
              <a:t>config</a:t>
            </a:r>
            <a:endParaRPr lang="en-US" dirty="0" smtClean="0"/>
          </a:p>
          <a:p>
            <a:r>
              <a:rPr lang="en-US" dirty="0" smtClean="0"/>
              <a:t>• Benefit of</a:t>
            </a:r>
            <a:r>
              <a:rPr lang="en-US" baseline="0" dirty="0" smtClean="0"/>
              <a:t> second method is that you can deploy one codebase without having to change .</a:t>
            </a:r>
            <a:r>
              <a:rPr lang="en-US" baseline="0" dirty="0" err="1" smtClean="0"/>
              <a:t>htaccess</a:t>
            </a:r>
            <a:r>
              <a:rPr lang="en-US" baseline="0" dirty="0" smtClean="0"/>
              <a:t> file on independent servers.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This is elementary, but you want to display errors only on </a:t>
            </a:r>
            <a:r>
              <a:rPr lang="en-US" dirty="0" err="1" smtClean="0"/>
              <a:t>dev</a:t>
            </a:r>
            <a:r>
              <a:rPr lang="en-US" dirty="0" smtClean="0"/>
              <a:t>/stage</a:t>
            </a:r>
            <a:r>
              <a:rPr lang="en-US" baseline="0" dirty="0" smtClean="0"/>
              <a:t> environments</a:t>
            </a:r>
            <a:endParaRPr lang="en-US" dirty="0" smtClean="0"/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Sometimes</a:t>
            </a:r>
            <a:r>
              <a:rPr lang="en-US" baseline="0" dirty="0" smtClean="0"/>
              <a:t> you have issues with E_NOTICE being turned on, during the checkout and possibly some places in the </a:t>
            </a:r>
            <a:r>
              <a:rPr lang="en-US" baseline="0" dirty="0" smtClean="0"/>
              <a:t>admin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6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You can see all arguments passed to functions in the call stack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can see all local variables at the location of the error/exception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can customize </a:t>
            </a:r>
            <a:r>
              <a:rPr lang="en-US" dirty="0" err="1" smtClean="0"/>
              <a:t>xdebug</a:t>
            </a:r>
            <a:r>
              <a:rPr lang="en-US" dirty="0" smtClean="0"/>
              <a:t> to create links that allow you to jump to a specific line/file in your favorite </a:t>
            </a:r>
            <a:r>
              <a:rPr lang="en-US" dirty="0" smtClean="0"/>
              <a:t>editor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19A3-1AA8-984D-A62F-EF2654E72E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6348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6354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658368" y="5997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3232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089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xdebug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bit.ly/feJE2y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o1qc4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6AynpmjW5u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hyperlink" Target="http://bit.ly/h0itx6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emetalsoft.com/baretail/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hyperlink" Target="http://bit.ly/geMSrT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erik@classyllama.com" TargetMode="External"/><Relationship Id="rId4" Type="http://schemas.openxmlformats.org/officeDocument/2006/relationships/hyperlink" Target="http://bit.ly/dNNgxU" TargetMode="External"/><Relationship Id="rId5" Type="http://schemas.openxmlformats.org/officeDocument/2006/relationships/hyperlink" Target="http://www.youtube.com/watch?v=6AynpmjW5u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31414" y="1832002"/>
            <a:ext cx="5648623" cy="1204306"/>
          </a:xfrm>
        </p:spPr>
        <p:txBody>
          <a:bodyPr/>
          <a:lstStyle/>
          <a:p>
            <a:r>
              <a:rPr lang="en-US" sz="2200" dirty="0"/>
              <a:t>Best practices for </a:t>
            </a:r>
            <a:r>
              <a:rPr lang="en-US" sz="2200" dirty="0" err="1" smtClean="0"/>
              <a:t>Magento</a:t>
            </a:r>
            <a:r>
              <a:rPr lang="en-US" sz="2200" dirty="0" smtClean="0"/>
              <a:t> </a:t>
            </a:r>
            <a:r>
              <a:rPr lang="en-US" sz="2200" dirty="0" smtClean="0"/>
              <a:t>debugging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13877" y="2521725"/>
            <a:ext cx="6511131" cy="329259"/>
          </a:xfrm>
        </p:spPr>
        <p:txBody>
          <a:bodyPr>
            <a:noAutofit/>
          </a:bodyPr>
          <a:lstStyle/>
          <a:p>
            <a:r>
              <a:rPr lang="en-US" sz="1100" dirty="0" smtClean="0"/>
              <a:t>Erik Hansen |  CO-Founder and Director of Technology At Classy Llama Studios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8400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xdebug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Install </a:t>
            </a:r>
            <a:r>
              <a:rPr lang="en-US" dirty="0">
                <a:hlinkClick r:id="rId3"/>
              </a:rPr>
              <a:t>Xdebug </a:t>
            </a:r>
            <a:r>
              <a:rPr lang="en-US" dirty="0"/>
              <a:t>(an Apache module) on your development/staging servers</a:t>
            </a:r>
          </a:p>
          <a:p>
            <a:pPr>
              <a:buFont typeface="Arial"/>
              <a:buChar char="•"/>
            </a:pPr>
            <a:r>
              <a:rPr lang="en-US" dirty="0"/>
              <a:t>My recommended </a:t>
            </a:r>
            <a:r>
              <a:rPr lang="en-US" dirty="0" err="1"/>
              <a:t>xdebug</a:t>
            </a:r>
            <a:r>
              <a:rPr lang="en-US" dirty="0"/>
              <a:t> configuration values: http://</a:t>
            </a:r>
            <a:r>
              <a:rPr lang="en-US" dirty="0" err="1"/>
              <a:t>bit.ly</a:t>
            </a:r>
            <a:r>
              <a:rPr lang="en-US" dirty="0"/>
              <a:t>/</a:t>
            </a:r>
            <a:r>
              <a:rPr lang="en-US" dirty="0" err="1"/>
              <a:t>gspkIK</a:t>
            </a:r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5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988"/>
            <a:ext cx="9144000" cy="53863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7705" y="752903"/>
            <a:ext cx="7521575" cy="357981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Modify the Mage::run() method to not catch exceptions if developer mode is on (blog post explaining how to make this modification: </a:t>
            </a:r>
            <a:r>
              <a:rPr lang="en-US" dirty="0">
                <a:hlinkClick r:id="rId4"/>
              </a:rPr>
              <a:t>http://bit.ly/feJE2y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280" y="224265"/>
            <a:ext cx="3581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MODIFY THE Mage </a:t>
            </a:r>
            <a:r>
              <a:rPr lang="en-US" sz="2400" dirty="0" smtClean="0">
                <a:latin typeface="+mj-lt"/>
              </a:rPr>
              <a:t>CLASS</a:t>
            </a:r>
            <a:endParaRPr lang="en-US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493" y="5315768"/>
            <a:ext cx="8028507" cy="1302780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5493" y="2069213"/>
            <a:ext cx="8028507" cy="649184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7705" y="752903"/>
            <a:ext cx="7521575" cy="357981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Modify the </a:t>
            </a:r>
            <a:r>
              <a:rPr lang="en-US" dirty="0" err="1" smtClean="0"/>
              <a:t>Mage</a:t>
            </a:r>
            <a:r>
              <a:rPr lang="en-US" dirty="0" err="1" smtClean="0"/>
              <a:t>_Core_Model_App</a:t>
            </a:r>
            <a:r>
              <a:rPr lang="en-US" dirty="0"/>
              <a:t>::</a:t>
            </a:r>
            <a:r>
              <a:rPr lang="en-US" dirty="0" err="1" smtClean="0"/>
              <a:t>setErrorHandler</a:t>
            </a:r>
            <a:r>
              <a:rPr lang="en-US" dirty="0" smtClean="0"/>
              <a:t>() </a:t>
            </a:r>
            <a:r>
              <a:rPr lang="en-US" dirty="0"/>
              <a:t>method to </a:t>
            </a:r>
            <a:r>
              <a:rPr lang="en-US" dirty="0" smtClean="0"/>
              <a:t>not set an error handler if </a:t>
            </a:r>
            <a:r>
              <a:rPr lang="en-US" dirty="0"/>
              <a:t>developer mode is on (blog post explaining how to make this modification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http://bit.ly/</a:t>
            </a:r>
            <a:r>
              <a:rPr lang="en-US" dirty="0" smtClean="0">
                <a:hlinkClick r:id="rId3"/>
              </a:rPr>
              <a:t>co1qc4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280" y="224265"/>
            <a:ext cx="5975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MODIFY THE </a:t>
            </a:r>
            <a:r>
              <a:rPr lang="en-US" sz="2400" dirty="0" err="1" smtClean="0">
                <a:latin typeface="+mj-lt"/>
              </a:rPr>
              <a:t>Mage_Core_Model_App</a:t>
            </a:r>
            <a:r>
              <a:rPr lang="en-US" sz="2400" dirty="0" smtClean="0">
                <a:latin typeface="+mj-lt"/>
              </a:rPr>
              <a:t> CLASS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6500"/>
            <a:ext cx="9144000" cy="18970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4709" y="3122334"/>
            <a:ext cx="8028507" cy="649184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" b="27144"/>
          <a:stretch/>
        </p:blipFill>
        <p:spPr>
          <a:xfrm>
            <a:off x="528557" y="3996280"/>
            <a:ext cx="8475438" cy="2795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6815" y="277533"/>
            <a:ext cx="8668339" cy="549275"/>
          </a:xfrm>
        </p:spPr>
        <p:txBody>
          <a:bodyPr/>
          <a:lstStyle/>
          <a:p>
            <a:r>
              <a:rPr lang="en-US" dirty="0" smtClean="0"/>
              <a:t>Configure Exception Handler To Email Reports ON a PRODUCTION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8557" y="1246902"/>
            <a:ext cx="3559175" cy="233468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Optimize the way that exceptions are handled on a production site</a:t>
            </a:r>
          </a:p>
          <a:p>
            <a:pPr>
              <a:buFont typeface="Arial"/>
              <a:buChar char="•"/>
            </a:pPr>
            <a:r>
              <a:rPr lang="en-US" dirty="0" smtClean="0"/>
              <a:t>Configure </a:t>
            </a:r>
            <a:r>
              <a:rPr lang="en-US" dirty="0" err="1" smtClean="0"/>
              <a:t>Magento</a:t>
            </a:r>
            <a:r>
              <a:rPr lang="en-US" dirty="0" smtClean="0"/>
              <a:t> to send email upon every exception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3052" b="29594"/>
          <a:stretch/>
        </p:blipFill>
        <p:spPr>
          <a:xfrm>
            <a:off x="4761931" y="826808"/>
            <a:ext cx="4193223" cy="3169472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18668216">
            <a:off x="1776212" y="5085749"/>
            <a:ext cx="134896" cy="222999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14329" y="5060418"/>
            <a:ext cx="2008869" cy="260980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64720" y="6530562"/>
            <a:ext cx="4995274" cy="260980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1057138" y="2241844"/>
            <a:ext cx="5212080" cy="1089427"/>
          </a:xfrm>
        </p:spPr>
        <p:txBody>
          <a:bodyPr/>
          <a:lstStyle/>
          <a:p>
            <a:r>
              <a:rPr lang="en-US" dirty="0"/>
              <a:t>PHP debugging with </a:t>
            </a:r>
            <a:r>
              <a:rPr lang="en-US" dirty="0" err="1"/>
              <a:t>Magento</a:t>
            </a:r>
            <a:r>
              <a:rPr lang="en-US" dirty="0"/>
              <a:t>/Eclipse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Xdebug</a:t>
            </a:r>
            <a:r>
              <a:rPr lang="en-US" dirty="0" smtClean="0"/>
              <a:t>/Eclipse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Xdebug</a:t>
            </a:r>
            <a:r>
              <a:rPr lang="en-US" dirty="0" smtClean="0"/>
              <a:t> – Use </a:t>
            </a:r>
            <a:r>
              <a:rPr lang="en-US" dirty="0" err="1" smtClean="0"/>
              <a:t>config</a:t>
            </a:r>
            <a:r>
              <a:rPr lang="en-US" dirty="0" smtClean="0"/>
              <a:t> setting from previous slide</a:t>
            </a:r>
          </a:p>
          <a:p>
            <a:pPr>
              <a:buFont typeface="Arial"/>
              <a:buChar char="•"/>
            </a:pPr>
            <a:r>
              <a:rPr lang="en-US" dirty="0" smtClean="0"/>
              <a:t>Eclipse – Follow configuration instructions below: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7727"/>
          <a:stretch/>
        </p:blipFill>
        <p:spPr>
          <a:xfrm>
            <a:off x="654826" y="4000108"/>
            <a:ext cx="7417780" cy="21068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7431" y="5671039"/>
            <a:ext cx="2579618" cy="260980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623" b="57304"/>
          <a:stretch/>
        </p:blipFill>
        <p:spPr>
          <a:xfrm>
            <a:off x="466315" y="1966043"/>
            <a:ext cx="5582736" cy="18552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5544" y="2936382"/>
            <a:ext cx="2579618" cy="260980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5870" y="2691956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0048" y="4572310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8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399" y="1345233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to video: </a:t>
            </a:r>
            <a:r>
              <a:rPr lang="en-US" dirty="0">
                <a:hlinkClick r:id="rId3"/>
              </a:rPr>
              <a:t>http://www.youtube.com/watch?v=6AynpmjW5us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4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9140000">
            <a:off x="1080516" y="2265872"/>
            <a:ext cx="5212080" cy="1089427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Magento</a:t>
            </a:r>
            <a:r>
              <a:rPr lang="en-US" dirty="0"/>
              <a:t> development problems </a:t>
            </a:r>
          </a:p>
        </p:txBody>
      </p:sp>
    </p:spTree>
    <p:extLst>
      <p:ext uri="{BB962C8B-B14F-4D97-AF65-F5344CB8AC3E}">
        <p14:creationId xmlns:p14="http://schemas.microsoft.com/office/powerpoint/2010/main" val="85309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Uncover the </a:t>
            </a:r>
            <a:r>
              <a:rPr lang="en-US" sz="2300" dirty="0" smtClean="0"/>
              <a:t>source of </a:t>
            </a:r>
            <a:r>
              <a:rPr lang="en-US" sz="2300" dirty="0" smtClean="0"/>
              <a:t>SQLSTATE </a:t>
            </a:r>
            <a:r>
              <a:rPr lang="en-US" sz="2300" dirty="0" smtClean="0"/>
              <a:t>errors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What do you do when </a:t>
            </a:r>
            <a:r>
              <a:rPr lang="en-US" dirty="0" err="1"/>
              <a:t>Magento</a:t>
            </a:r>
            <a:r>
              <a:rPr lang="en-US" dirty="0"/>
              <a:t> throws a generic SQLSTATE database error?</a:t>
            </a:r>
          </a:p>
        </p:txBody>
      </p:sp>
      <p:pic>
        <p:nvPicPr>
          <p:cNvPr id="4" name="Picture 3" descr="Magento_Admin_SQLSTATE_err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9" y="1611446"/>
            <a:ext cx="8312727" cy="22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0655"/>
            <a:ext cx="9144000" cy="355757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smtClean="0"/>
              <a:t>Uncover the source of SQLSTATE errors</a:t>
            </a:r>
            <a:endParaRPr lang="en-US" sz="23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979568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Example log file from SQLSTATE error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6319333" y="1604437"/>
            <a:ext cx="1727200" cy="712527"/>
          </a:xfrm>
          <a:prstGeom prst="wedgeRectCallout">
            <a:avLst>
              <a:gd name="adj1" fmla="val -21568"/>
              <a:gd name="adj2" fmla="val 9110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error message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3567498" y="1752085"/>
            <a:ext cx="1895376" cy="524817"/>
          </a:xfrm>
          <a:prstGeom prst="wedgeRectCallout">
            <a:avLst>
              <a:gd name="adj1" fmla="val -20394"/>
              <a:gd name="adj2" fmla="val 15112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Faulty SQL query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2281985" y="4004697"/>
            <a:ext cx="1727200" cy="909467"/>
          </a:xfrm>
          <a:prstGeom prst="wedgeRectCallout">
            <a:avLst>
              <a:gd name="adj1" fmla="val -21568"/>
              <a:gd name="adj2" fmla="val 9110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Backtrace</a:t>
            </a:r>
            <a:r>
              <a:rPr lang="en-US" dirty="0" smtClean="0"/>
              <a:t> up to point of exception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763" y="2557032"/>
            <a:ext cx="1021925" cy="57805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Environment configuration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PHP debugging with </a:t>
            </a:r>
            <a:r>
              <a:rPr lang="en-US" dirty="0" err="1"/>
              <a:t>Magento</a:t>
            </a:r>
            <a:r>
              <a:rPr lang="en-US" dirty="0"/>
              <a:t>/</a:t>
            </a:r>
            <a:r>
              <a:rPr lang="en-US" dirty="0"/>
              <a:t>Eclipse</a:t>
            </a:r>
          </a:p>
          <a:p>
            <a:pPr>
              <a:buFont typeface="Arial"/>
              <a:buChar char="•"/>
            </a:pPr>
            <a:r>
              <a:rPr lang="en-US" dirty="0"/>
              <a:t>Common </a:t>
            </a:r>
            <a:r>
              <a:rPr lang="en-US" dirty="0" err="1"/>
              <a:t>Magento</a:t>
            </a:r>
            <a:r>
              <a:rPr lang="en-US" dirty="0"/>
              <a:t> development </a:t>
            </a:r>
            <a:r>
              <a:rPr lang="en-US" dirty="0" smtClean="0"/>
              <a:t>problems</a:t>
            </a:r>
          </a:p>
          <a:p>
            <a:pPr>
              <a:buFont typeface="Arial"/>
              <a:buChar char="•"/>
            </a:pPr>
            <a:r>
              <a:rPr lang="en-US" dirty="0"/>
              <a:t>Mage::log(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Quick </a:t>
            </a:r>
            <a:r>
              <a:rPr lang="en-US" dirty="0" smtClean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84796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376065"/>
            <a:ext cx="7410483" cy="52309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7700" y="295033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/>
              <a:t>Uncover the source of SQLSTATE errors</a:t>
            </a:r>
            <a:endParaRPr lang="en-US" sz="2300" dirty="0"/>
          </a:p>
        </p:txBody>
      </p:sp>
      <p:sp>
        <p:nvSpPr>
          <p:cNvPr id="9" name="Rectangle 8"/>
          <p:cNvSpPr/>
          <p:nvPr/>
        </p:nvSpPr>
        <p:spPr>
          <a:xfrm>
            <a:off x="647700" y="729734"/>
            <a:ext cx="849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Modify </a:t>
            </a:r>
            <a:r>
              <a:rPr lang="en-US" dirty="0" err="1" smtClean="0"/>
              <a:t>Zend_Db_Adapter_Pdo_Abstract</a:t>
            </a:r>
            <a:r>
              <a:rPr lang="en-US" dirty="0" smtClean="0"/>
              <a:t> to get </a:t>
            </a:r>
            <a:r>
              <a:rPr lang="en-US" dirty="0" err="1" smtClean="0"/>
              <a:t>backtraces</a:t>
            </a:r>
            <a:r>
              <a:rPr lang="en-US" dirty="0" smtClean="0"/>
              <a:t> for </a:t>
            </a:r>
            <a:r>
              <a:rPr lang="en-US" dirty="0"/>
              <a:t>single </a:t>
            </a:r>
            <a:r>
              <a:rPr lang="en-US" dirty="0" smtClean="0"/>
              <a:t>queries.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Copy </a:t>
            </a:r>
            <a:r>
              <a:rPr lang="en-US" dirty="0"/>
              <a:t>to app/code/local/</a:t>
            </a:r>
            <a:r>
              <a:rPr lang="en-US" dirty="0" err="1"/>
              <a:t>Zend</a:t>
            </a:r>
            <a:r>
              <a:rPr lang="en-US" dirty="0"/>
              <a:t>/</a:t>
            </a:r>
            <a:r>
              <a:rPr lang="en-US" dirty="0" err="1"/>
              <a:t>Db</a:t>
            </a:r>
            <a:r>
              <a:rPr lang="en-US" dirty="0"/>
              <a:t>/Adapter/</a:t>
            </a:r>
            <a:r>
              <a:rPr lang="en-US" dirty="0" err="1"/>
              <a:t>Pdo</a:t>
            </a:r>
            <a:r>
              <a:rPr lang="en-US" dirty="0"/>
              <a:t>/</a:t>
            </a:r>
            <a:r>
              <a:rPr lang="en-US" dirty="0" err="1"/>
              <a:t>Abstract.php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2601" y="4434757"/>
            <a:ext cx="7036039" cy="1546060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8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/>
              <a:t>Uncover the source of SQLSTATE errors</a:t>
            </a:r>
            <a:endParaRPr lang="en-US" sz="2300" dirty="0"/>
          </a:p>
        </p:txBody>
      </p:sp>
      <p:sp>
        <p:nvSpPr>
          <p:cNvPr id="4" name="Rectangle 3"/>
          <p:cNvSpPr/>
          <p:nvPr/>
        </p:nvSpPr>
        <p:spPr>
          <a:xfrm>
            <a:off x="755526" y="925638"/>
            <a:ext cx="849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Modify </a:t>
            </a:r>
            <a:r>
              <a:rPr lang="en-US" dirty="0" err="1"/>
              <a:t>Zend_Db_Statement_Pdo</a:t>
            </a:r>
            <a:r>
              <a:rPr lang="en-US" dirty="0"/>
              <a:t> to get </a:t>
            </a:r>
            <a:r>
              <a:rPr lang="en-US" dirty="0" err="1"/>
              <a:t>backtraces</a:t>
            </a:r>
            <a:r>
              <a:rPr lang="en-US" dirty="0"/>
              <a:t> for transactional query errors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Copy </a:t>
            </a:r>
            <a:r>
              <a:rPr lang="en-US" dirty="0"/>
              <a:t>to app/code/local/</a:t>
            </a:r>
            <a:r>
              <a:rPr lang="en-US" dirty="0" err="1"/>
              <a:t>Zend</a:t>
            </a:r>
            <a:r>
              <a:rPr lang="en-US" dirty="0"/>
              <a:t>/</a:t>
            </a:r>
            <a:r>
              <a:rPr lang="en-US" dirty="0" err="1"/>
              <a:t>Db</a:t>
            </a:r>
            <a:r>
              <a:rPr lang="en-US" dirty="0"/>
              <a:t>/Adapter/</a:t>
            </a:r>
            <a:r>
              <a:rPr lang="en-US" dirty="0" err="1"/>
              <a:t>Pdo</a:t>
            </a:r>
            <a:r>
              <a:rPr lang="en-US" dirty="0"/>
              <a:t>/</a:t>
            </a:r>
            <a:r>
              <a:rPr lang="en-US" dirty="0" err="1"/>
              <a:t>Abstract.php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2"/>
          <a:stretch/>
        </p:blipFill>
        <p:spPr>
          <a:xfrm>
            <a:off x="666661" y="1777291"/>
            <a:ext cx="7546622" cy="50807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115" y="4324093"/>
            <a:ext cx="7230937" cy="1658366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917" y="1651290"/>
            <a:ext cx="5024983" cy="4765617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Problem:  You’ve created a basic skeleton of a module with a module xml file, </a:t>
            </a:r>
            <a:r>
              <a:rPr lang="en-US" dirty="0" err="1" smtClean="0"/>
              <a:t>config.xml</a:t>
            </a:r>
            <a:r>
              <a:rPr lang="en-US" dirty="0" smtClean="0"/>
              <a:t> file, layout file, and block, but the module isn’t showing.  Here are some quick steps you can take to debug the issue:</a:t>
            </a:r>
          </a:p>
          <a:p>
            <a:pPr marL="0" indent="0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365760"/>
            <a:ext cx="4683950" cy="1027754"/>
          </a:xfrm>
        </p:spPr>
        <p:txBody>
          <a:bodyPr/>
          <a:lstStyle/>
          <a:p>
            <a:r>
              <a:rPr lang="en-US" sz="2100" dirty="0" smtClean="0"/>
              <a:t>things </a:t>
            </a:r>
            <a:r>
              <a:rPr lang="en-US" sz="2100" dirty="0"/>
              <a:t>to check when a </a:t>
            </a:r>
            <a:r>
              <a:rPr lang="en-US" sz="2100" dirty="0" smtClean="0"/>
              <a:t>CUSTOM MODULE DOESN’T LOAD</a:t>
            </a: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43"/>
          <a:stretch/>
        </p:blipFill>
        <p:spPr>
          <a:xfrm>
            <a:off x="5824134" y="76200"/>
            <a:ext cx="3319866" cy="67818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786791" y="6295523"/>
            <a:ext cx="426957" cy="286061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343900" y="4571174"/>
            <a:ext cx="426957" cy="286061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7" name="Oval Callout 6"/>
          <p:cNvSpPr/>
          <p:nvPr/>
        </p:nvSpPr>
        <p:spPr>
          <a:xfrm>
            <a:off x="8000269" y="2008906"/>
            <a:ext cx="426957" cy="286061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602007"/>
            <a:ext cx="4305300" cy="111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6160" y="4083109"/>
            <a:ext cx="1144542" cy="25181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by Process of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Problem:  You are working on a site with 5 third-party modules </a:t>
            </a:r>
            <a:r>
              <a:rPr lang="en-US" dirty="0" smtClean="0"/>
              <a:t>and 9 custom </a:t>
            </a:r>
            <a:r>
              <a:rPr lang="en-US" dirty="0" smtClean="0"/>
              <a:t>modules.  You’ve heavily modified the way that products work in the system.  You run into an error where products aren’t saving from the admin.  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can either: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Work backward by reading code OR: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Isolate the issue by disabling </a:t>
            </a:r>
            <a:r>
              <a:rPr lang="en-US" dirty="0" smtClean="0"/>
              <a:t>modules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34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888935" y="365125"/>
            <a:ext cx="7521575" cy="549275"/>
          </a:xfrm>
        </p:spPr>
        <p:txBody>
          <a:bodyPr/>
          <a:lstStyle/>
          <a:p>
            <a:r>
              <a:rPr lang="en-US" dirty="0" smtClean="0"/>
              <a:t>Debugging by Process of Elimination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2583"/>
          <a:stretch/>
        </p:blipFill>
        <p:spPr>
          <a:xfrm>
            <a:off x="110514" y="1876698"/>
            <a:ext cx="3468007" cy="5583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867" y="1843851"/>
            <a:ext cx="4025900" cy="614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862" y="5299200"/>
            <a:ext cx="2188696" cy="25181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858" y="1876698"/>
            <a:ext cx="3835400" cy="612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501" y="2291885"/>
            <a:ext cx="2748996" cy="2952566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4038678">
            <a:off x="1695806" y="3724015"/>
            <a:ext cx="2924684" cy="50364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3177" y="5353408"/>
            <a:ext cx="2188696" cy="230799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4038678">
            <a:off x="4790615" y="3756864"/>
            <a:ext cx="2924684" cy="50364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88213" y="1768991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71633" y="1768991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982889" y="1768991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3430" y="966411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Disable all custom modules, then selectively re-enable modules until you’ve </a:t>
            </a:r>
            <a:br>
              <a:rPr lang="en-US" dirty="0" smtClean="0"/>
            </a:br>
            <a:r>
              <a:rPr lang="en-US" dirty="0" smtClean="0"/>
              <a:t>found the problematic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2757"/>
          <a:stretch/>
        </p:blipFill>
        <p:spPr>
          <a:xfrm>
            <a:off x="0" y="1560730"/>
            <a:ext cx="5046745" cy="529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22757"/>
          <a:stretch/>
        </p:blipFill>
        <p:spPr>
          <a:xfrm>
            <a:off x="2298032" y="1560730"/>
            <a:ext cx="5027655" cy="529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22757"/>
          <a:stretch/>
        </p:blipFill>
        <p:spPr>
          <a:xfrm>
            <a:off x="4811860" y="1560730"/>
            <a:ext cx="5073993" cy="529726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88935" y="90487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Debugging by Process of Elimination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8935" y="651337"/>
            <a:ext cx="7523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Once </a:t>
            </a:r>
            <a:r>
              <a:rPr lang="en-US" dirty="0"/>
              <a:t>the offending module is identified, comment out sections of </a:t>
            </a:r>
            <a:r>
              <a:rPr lang="en-US" dirty="0" err="1"/>
              <a:t>config.xml</a:t>
            </a:r>
            <a:r>
              <a:rPr lang="en-US" dirty="0"/>
              <a:t> to determine component that is causing the error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61398" y="5656994"/>
            <a:ext cx="1168844" cy="5789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47335" y="2417804"/>
            <a:ext cx="1168844" cy="5789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63915" y="1636146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47335" y="1636146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58591" y="1636146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6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1" y="4765945"/>
            <a:ext cx="9144000" cy="834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Vague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09582"/>
            <a:ext cx="7520940" cy="3579849"/>
          </a:xfrm>
        </p:spPr>
        <p:txBody>
          <a:bodyPr/>
          <a:lstStyle/>
          <a:p>
            <a:r>
              <a:rPr lang="en-US" dirty="0" smtClean="0"/>
              <a:t>Problem: Your client tries to place an order in the admin.  When doing so, they get a generic error message about </a:t>
            </a:r>
            <a:r>
              <a:rPr lang="en-US" dirty="0" smtClean="0"/>
              <a:t>the “The product could not be found”.  </a:t>
            </a:r>
            <a:r>
              <a:rPr lang="en-US" dirty="0" smtClean="0"/>
              <a:t>You check the error and exception logs, but you have nothing to work with.  What do you do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4" name="Picture 3" descr="Magento_Admin_Excep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782"/>
            <a:ext cx="9144000" cy="99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530" y="3177554"/>
            <a:ext cx="6578600" cy="1231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8481" y="2297178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05141" y="3612026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0" y="4881922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2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302" y="365125"/>
            <a:ext cx="7521575" cy="549275"/>
          </a:xfrm>
        </p:spPr>
        <p:txBody>
          <a:bodyPr/>
          <a:lstStyle/>
          <a:p>
            <a:r>
              <a:rPr lang="en-US" sz="2100" dirty="0"/>
              <a:t>Disabling a module </a:t>
            </a:r>
            <a:r>
              <a:rPr lang="en-US" sz="2100" dirty="0" err="1"/>
              <a:t>vs</a:t>
            </a:r>
            <a:r>
              <a:rPr lang="en-US" sz="2100" dirty="0"/>
              <a:t> disabling </a:t>
            </a:r>
            <a:r>
              <a:rPr lang="en-US" sz="2100" dirty="0" smtClean="0"/>
              <a:t>block </a:t>
            </a:r>
            <a:r>
              <a:rPr lang="en-US" sz="2100" dirty="0"/>
              <a:t>output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182"/>
            <a:ext cx="4440325" cy="3323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557" y="2126616"/>
            <a:ext cx="3471539" cy="29563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25" y="1943664"/>
            <a:ext cx="4673600" cy="2578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23155" y="3283595"/>
            <a:ext cx="2277970" cy="219857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29491" y="3007942"/>
            <a:ext cx="621667" cy="55130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1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4" y="1550289"/>
            <a:ext cx="78867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754" y="263983"/>
            <a:ext cx="8799664" cy="549275"/>
          </a:xfrm>
        </p:spPr>
        <p:txBody>
          <a:bodyPr/>
          <a:lstStyle/>
          <a:p>
            <a:r>
              <a:rPr lang="en-US" dirty="0" smtClean="0"/>
              <a:t>When collections don’t load the items you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2249" y="1100138"/>
            <a:ext cx="7521575" cy="37654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$collection-&gt;load(true, true); logs the query to </a:t>
            </a:r>
            <a:r>
              <a:rPr lang="en-US" dirty="0" err="1" smtClean="0"/>
              <a:t>system.log</a:t>
            </a:r>
            <a:r>
              <a:rPr lang="en-US" dirty="0" smtClean="0"/>
              <a:t> and prints it to screen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49" y="3297879"/>
            <a:ext cx="9144000" cy="20633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249" y="2907488"/>
            <a:ext cx="877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 </a:t>
            </a:r>
            <a:r>
              <a:rPr lang="en-US" dirty="0"/>
              <a:t>can then use that query in a SQL tool to see </a:t>
            </a:r>
            <a:r>
              <a:rPr lang="en-US" dirty="0" smtClean="0"/>
              <a:t>why items aren’t loading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427" y="5720649"/>
            <a:ext cx="8737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Reference this Knowledge Base article for tips on collections: </a:t>
            </a:r>
            <a:r>
              <a:rPr lang="en-US" dirty="0" smtClean="0">
                <a:hlinkClick r:id="rId5"/>
              </a:rPr>
              <a:t>http://bit.ly/h0itx6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9907" y="2555903"/>
            <a:ext cx="1915275" cy="240924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321040" cy="54864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MoDel</a:t>
            </a:r>
            <a:r>
              <a:rPr lang="en-US" dirty="0" smtClean="0"/>
              <a:t>/block/helper rewrite won’t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Is another module trying to override the same model/block/helper that you’re trying to override?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5118"/>
            <a:ext cx="9144000" cy="266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1888" y="3039208"/>
            <a:ext cx="6923949" cy="748969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5436936" cy="3579849"/>
          </a:xfrm>
        </p:spPr>
        <p:txBody>
          <a:bodyPr/>
          <a:lstStyle/>
          <a:p>
            <a:r>
              <a:rPr lang="en-US" dirty="0" smtClean="0"/>
              <a:t>The Imagine Conference has been excellently planned, but… they made one fatal mistake…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important detail: My name is </a:t>
            </a:r>
            <a:r>
              <a:rPr lang="en-US" sz="3600" dirty="0" smtClean="0"/>
              <a:t>Erik Hansen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131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54656" y="2295336"/>
            <a:ext cx="5212080" cy="1089427"/>
          </a:xfrm>
        </p:spPr>
        <p:txBody>
          <a:bodyPr/>
          <a:lstStyle/>
          <a:p>
            <a:r>
              <a:rPr lang="en-US" dirty="0" smtClean="0"/>
              <a:t>Mage::log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Mage::log – </a:t>
            </a:r>
            <a:r>
              <a:rPr lang="en-US" dirty="0" smtClean="0"/>
              <a:t>Basic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587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Logging is disabled by defaul</a:t>
            </a:r>
            <a:r>
              <a:rPr lang="en-US" dirty="0" smtClean="0"/>
              <a:t>t.  </a:t>
            </a:r>
            <a:br>
              <a:rPr lang="en-US" dirty="0" smtClean="0"/>
            </a:br>
            <a:r>
              <a:rPr lang="en-US" dirty="0" smtClean="0"/>
              <a:t>Enable it in Configuration &gt; </a:t>
            </a:r>
            <a:br>
              <a:rPr lang="en-US" dirty="0" smtClean="0"/>
            </a:br>
            <a:r>
              <a:rPr lang="en-US" dirty="0" smtClean="0"/>
              <a:t>Developer &gt; Log Settings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Mage</a:t>
            </a:r>
            <a:r>
              <a:rPr lang="en-US" dirty="0" smtClean="0"/>
              <a:t>::log() allows you to log code to either the default </a:t>
            </a:r>
            <a:r>
              <a:rPr lang="en-US" dirty="0" err="1" smtClean="0"/>
              <a:t>var</a:t>
            </a:r>
            <a:r>
              <a:rPr lang="en-US" dirty="0" smtClean="0"/>
              <a:t>/logs/</a:t>
            </a:r>
            <a:r>
              <a:rPr lang="en-US" dirty="0" err="1" smtClean="0"/>
              <a:t>system.log</a:t>
            </a:r>
            <a:r>
              <a:rPr lang="en-US" dirty="0" smtClean="0"/>
              <a:t> file, or a custom file. 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Message gets logged to </a:t>
            </a:r>
            <a:r>
              <a:rPr lang="en-US" dirty="0" err="1" smtClean="0"/>
              <a:t>var</a:t>
            </a:r>
            <a:r>
              <a:rPr lang="en-US" dirty="0" smtClean="0"/>
              <a:t>/logs/</a:t>
            </a:r>
            <a:r>
              <a:rPr lang="en-US" dirty="0" err="1" smtClean="0"/>
              <a:t>customfile.log</a:t>
            </a:r>
            <a:endParaRPr lang="en-US" dirty="0" smtClean="0"/>
          </a:p>
          <a:p>
            <a:pPr lvl="3">
              <a:buFont typeface="Arial"/>
              <a:buChar char="•"/>
            </a:pP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3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Conso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" y="4976547"/>
            <a:ext cx="75057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855"/>
          <a:stretch/>
        </p:blipFill>
        <p:spPr>
          <a:xfrm>
            <a:off x="4003032" y="914399"/>
            <a:ext cx="5140968" cy="1965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2483" y="1835878"/>
            <a:ext cx="3659380" cy="211531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" y="3803065"/>
            <a:ext cx="8013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882" y="1230107"/>
            <a:ext cx="10181226" cy="5194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748" y="4911013"/>
            <a:ext cx="7435445" cy="229921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6644" y="3100922"/>
            <a:ext cx="8174760" cy="229921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6644" y="1790361"/>
            <a:ext cx="6793138" cy="229921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3510" y="5408034"/>
            <a:ext cx="6220259" cy="229921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747" y="5889082"/>
            <a:ext cx="8924260" cy="229921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1695" y="244735"/>
            <a:ext cx="8440615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Mage::log – Notifications/ERROR NOTICES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1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565"/>
            <a:ext cx="9144000" cy="313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2189" y="365125"/>
            <a:ext cx="7521575" cy="549275"/>
          </a:xfrm>
        </p:spPr>
        <p:txBody>
          <a:bodyPr/>
          <a:lstStyle/>
          <a:p>
            <a:r>
              <a:rPr lang="en-US" dirty="0"/>
              <a:t>Using Mage::log – </a:t>
            </a:r>
            <a:r>
              <a:rPr lang="en-US" dirty="0" smtClean="0"/>
              <a:t>Logging </a:t>
            </a:r>
            <a:r>
              <a:rPr lang="en-US" dirty="0" smtClean="0"/>
              <a:t>API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453" y="947246"/>
            <a:ext cx="7521575" cy="517347"/>
          </a:xfrm>
        </p:spPr>
        <p:txBody>
          <a:bodyPr/>
          <a:lstStyle/>
          <a:p>
            <a:r>
              <a:rPr lang="en-US" dirty="0" smtClean="0"/>
              <a:t>View XML/CGI responses from API calls, like shipping quote requests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4055" y="3488001"/>
            <a:ext cx="4926174" cy="370618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37" y="5347926"/>
            <a:ext cx="8166100" cy="13081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437299">
            <a:off x="3508085" y="3940594"/>
            <a:ext cx="448852" cy="145041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9147" y="1977887"/>
            <a:ext cx="6757985" cy="44765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99840" y="3612199"/>
            <a:ext cx="2928674" cy="24731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1079" y="4942289"/>
            <a:ext cx="2928674" cy="24731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99840" y="5609719"/>
            <a:ext cx="2928674" cy="24731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986" y="1963156"/>
            <a:ext cx="2928674" cy="24731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22189" y="365125"/>
            <a:ext cx="8367279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Mage::log –determine code coverage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71453" y="947246"/>
            <a:ext cx="7521575" cy="51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out if a certain line of code is getting reached.  Alternative to using debugger.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8536"/>
          <a:stretch/>
        </p:blipFill>
        <p:spPr>
          <a:xfrm>
            <a:off x="4943732" y="2966836"/>
            <a:ext cx="4200268" cy="2305209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921460">
            <a:off x="2903944" y="2523192"/>
            <a:ext cx="2201202" cy="503641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45000"/>
                </a:schemeClr>
              </a:gs>
              <a:gs pos="80000">
                <a:schemeClr val="accent2">
                  <a:shade val="93000"/>
                  <a:satMod val="130000"/>
                  <a:alpha val="45000"/>
                </a:schemeClr>
              </a:gs>
              <a:gs pos="100000">
                <a:schemeClr val="accent2">
                  <a:shade val="94000"/>
                  <a:satMod val="135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28001">
            <a:off x="4240081" y="3534601"/>
            <a:ext cx="653964" cy="503641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45000"/>
                </a:schemeClr>
              </a:gs>
              <a:gs pos="80000">
                <a:schemeClr val="accent2">
                  <a:shade val="93000"/>
                  <a:satMod val="130000"/>
                  <a:alpha val="45000"/>
                </a:schemeClr>
              </a:gs>
              <a:gs pos="100000">
                <a:schemeClr val="accent2">
                  <a:shade val="94000"/>
                  <a:satMod val="135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1102985">
            <a:off x="4228843" y="4736049"/>
            <a:ext cx="653964" cy="503641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45000"/>
                </a:schemeClr>
              </a:gs>
              <a:gs pos="80000">
                <a:schemeClr val="accent2">
                  <a:shade val="93000"/>
                  <a:satMod val="130000"/>
                  <a:alpha val="45000"/>
                </a:schemeClr>
              </a:gs>
              <a:gs pos="100000">
                <a:schemeClr val="accent2">
                  <a:shade val="94000"/>
                  <a:satMod val="135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038961">
            <a:off x="4273296" y="5307511"/>
            <a:ext cx="653964" cy="503641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45000"/>
                </a:schemeClr>
              </a:gs>
              <a:gs pos="80000">
                <a:schemeClr val="accent2">
                  <a:shade val="93000"/>
                  <a:satMod val="130000"/>
                  <a:alpha val="45000"/>
                </a:schemeClr>
              </a:gs>
              <a:gs pos="100000">
                <a:schemeClr val="accent2">
                  <a:shade val="94000"/>
                  <a:satMod val="135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2167" y="2966836"/>
            <a:ext cx="2928674" cy="247313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Mage::log – </a:t>
            </a:r>
            <a:r>
              <a:rPr lang="en-US" dirty="0" smtClean="0"/>
              <a:t>Viewing Log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You can monitor the contents of the log files using:</a:t>
            </a:r>
          </a:p>
          <a:p>
            <a:pPr lvl="2">
              <a:buFont typeface="Arial"/>
              <a:buChar char="•"/>
            </a:pPr>
            <a:r>
              <a:rPr lang="en-US" dirty="0"/>
              <a:t>Command-line:  </a:t>
            </a:r>
            <a:r>
              <a:rPr lang="en-US" dirty="0">
                <a:latin typeface="Monaco"/>
                <a:cs typeface="Monaco"/>
              </a:rPr>
              <a:t>tail –f &lt;</a:t>
            </a:r>
            <a:r>
              <a:rPr lang="en-US" dirty="0" err="1">
                <a:latin typeface="Monaco"/>
                <a:cs typeface="Monaco"/>
              </a:rPr>
              <a:t>file_name</a:t>
            </a:r>
            <a:r>
              <a:rPr lang="en-US" dirty="0">
                <a:latin typeface="Monaco"/>
                <a:cs typeface="Monaco"/>
              </a:rPr>
              <a:t>&gt;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OS X:  </a:t>
            </a:r>
            <a:r>
              <a:rPr lang="en-US" dirty="0" err="1"/>
              <a:t>Console.app</a:t>
            </a:r>
            <a:r>
              <a:rPr lang="en-US" dirty="0"/>
              <a:t> (Must have developer tools installed)</a:t>
            </a:r>
          </a:p>
          <a:p>
            <a:pPr lvl="2">
              <a:buFont typeface="Arial"/>
              <a:buChar char="•"/>
            </a:pPr>
            <a:r>
              <a:rPr lang="en-US" dirty="0"/>
              <a:t>Windows: </a:t>
            </a:r>
            <a:r>
              <a:rPr lang="en-US" dirty="0" err="1"/>
              <a:t>Baretail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http://www.baremetalsoft.com/baretail/</a:t>
            </a:r>
            <a:r>
              <a:rPr lang="en-US" dirty="0"/>
              <a:t> 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8" y="2699797"/>
            <a:ext cx="5876730" cy="1805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689" y="3387252"/>
            <a:ext cx="5905447" cy="31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0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54656" y="2295336"/>
            <a:ext cx="5212080" cy="1089427"/>
          </a:xfrm>
        </p:spPr>
        <p:txBody>
          <a:bodyPr/>
          <a:lstStyle/>
          <a:p>
            <a:r>
              <a:rPr lang="en-US" dirty="0" smtClean="0"/>
              <a:t>QUICK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1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Bug Tracker / 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Someone may have already solved your problem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the bug tracker has marked an item as resolved, look in the comments for a code patch, or the SVN trunk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25470"/>
          </a:xfrm>
        </p:spPr>
        <p:txBody>
          <a:bodyPr/>
          <a:lstStyle/>
          <a:p>
            <a:r>
              <a:rPr lang="en-US" dirty="0" smtClean="0"/>
              <a:t>Will a newer version of </a:t>
            </a:r>
            <a:r>
              <a:rPr lang="en-US" dirty="0" err="1" smtClean="0"/>
              <a:t>Magento</a:t>
            </a:r>
            <a:r>
              <a:rPr lang="en-US" dirty="0" smtClean="0"/>
              <a:t> fix the issue at hand?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93958"/>
            <a:ext cx="7520940" cy="35798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Setup upgrade environment and do a quick upgrade to latest production release to see if that solves the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2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77" y="2362200"/>
            <a:ext cx="75819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942" y="369246"/>
            <a:ext cx="7521575" cy="549275"/>
          </a:xfrm>
        </p:spPr>
        <p:txBody>
          <a:bodyPr/>
          <a:lstStyle/>
          <a:p>
            <a:r>
              <a:rPr lang="en-US" dirty="0" smtClean="0"/>
              <a:t>Isolate code in a “</a:t>
            </a:r>
            <a:r>
              <a:rPr lang="en-US" dirty="0" err="1" smtClean="0"/>
              <a:t>sandbox.php</a:t>
            </a:r>
            <a:r>
              <a:rPr lang="en-US" dirty="0" smtClean="0"/>
              <a:t>” file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6318" y="2719600"/>
            <a:ext cx="3973710" cy="347532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577" y="1019679"/>
            <a:ext cx="7520940" cy="3579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Allows you to run code outside of the context of a controller/page</a:t>
            </a:r>
          </a:p>
          <a:p>
            <a:pPr>
              <a:buFont typeface="Arial"/>
              <a:buChar char="•"/>
            </a:pPr>
            <a:r>
              <a:rPr lang="en-US" dirty="0" smtClean="0"/>
              <a:t>Copy </a:t>
            </a:r>
            <a:r>
              <a:rPr lang="en-US" dirty="0" err="1" smtClean="0"/>
              <a:t>index.php</a:t>
            </a:r>
            <a:r>
              <a:rPr lang="en-US" dirty="0" smtClean="0"/>
              <a:t> to </a:t>
            </a:r>
            <a:r>
              <a:rPr lang="en-US" dirty="0" err="1" smtClean="0"/>
              <a:t>sandbox.php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Modify </a:t>
            </a:r>
            <a:r>
              <a:rPr lang="en-US" i="1" dirty="0" smtClean="0"/>
              <a:t>Mage::run</a:t>
            </a:r>
            <a:r>
              <a:rPr lang="en-US" dirty="0" smtClean="0"/>
              <a:t> to </a:t>
            </a:r>
            <a:r>
              <a:rPr lang="en-US" i="1" dirty="0" smtClean="0"/>
              <a:t>Mage::app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2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2657" b="30233"/>
          <a:stretch/>
        </p:blipFill>
        <p:spPr>
          <a:xfrm>
            <a:off x="618122" y="1224944"/>
            <a:ext cx="8080548" cy="4764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122" y="523020"/>
            <a:ext cx="287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aco"/>
                <a:cs typeface="Monaco"/>
              </a:rPr>
              <a:t>Erik != Eric</a:t>
            </a:r>
            <a:endParaRPr lang="en-US" sz="2400" dirty="0">
              <a:latin typeface="Monaco"/>
              <a:cs typeface="Mona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2390" y="3163153"/>
            <a:ext cx="1714006" cy="42054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Don’t get stuck in a certain way of solving problems.</a:t>
            </a:r>
          </a:p>
          <a:p>
            <a:pPr>
              <a:buFont typeface="Arial"/>
              <a:buChar char="•"/>
            </a:pPr>
            <a:r>
              <a:rPr lang="en-US" dirty="0" smtClean="0"/>
              <a:t>Read (and understand) the code</a:t>
            </a:r>
          </a:p>
          <a:p>
            <a:pPr>
              <a:buFont typeface="Arial"/>
              <a:buChar char="•"/>
            </a:pPr>
            <a:r>
              <a:rPr lang="en-US" dirty="0" smtClean="0"/>
              <a:t>Before delving into a problem headlong, take a step back and think holistically about the problem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9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7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75514" y="2254100"/>
            <a:ext cx="5212080" cy="1089427"/>
          </a:xfrm>
        </p:spPr>
        <p:txBody>
          <a:bodyPr/>
          <a:lstStyle/>
          <a:p>
            <a:r>
              <a:rPr lang="en-US" dirty="0" err="1" smtClean="0"/>
              <a:t>Varien_Profiler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26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05" y="219665"/>
            <a:ext cx="9013352" cy="548640"/>
          </a:xfrm>
        </p:spPr>
        <p:txBody>
          <a:bodyPr/>
          <a:lstStyle/>
          <a:p>
            <a:r>
              <a:rPr lang="en-US" dirty="0" smtClean="0"/>
              <a:t>Optimizing buggy/SLOW code w/ </a:t>
            </a:r>
            <a:r>
              <a:rPr lang="en-US" dirty="0" err="1" smtClean="0"/>
              <a:t>Varien_Profiler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0" dirty="0" smtClean="0"/>
              <a:t>Find </a:t>
            </a:r>
            <a:r>
              <a:rPr lang="en-US" b="0" dirty="0"/>
              <a:t>out what events are getting triggered on a </a:t>
            </a:r>
            <a:r>
              <a:rPr lang="en-US" b="0" dirty="0" smtClean="0"/>
              <a:t>page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How </a:t>
            </a:r>
            <a:r>
              <a:rPr lang="en-US" b="0" dirty="0"/>
              <a:t>many times is your custom code </a:t>
            </a:r>
            <a:r>
              <a:rPr lang="en-US" b="0" dirty="0" smtClean="0"/>
              <a:t>running?</a:t>
            </a:r>
            <a:endParaRPr lang="en-US" b="0" dirty="0"/>
          </a:p>
          <a:p>
            <a:pPr>
              <a:buFont typeface="Arial"/>
              <a:buChar char="•"/>
            </a:pPr>
            <a:r>
              <a:rPr lang="en-US" b="0" dirty="0" smtClean="0"/>
              <a:t>Optimize slow code</a:t>
            </a:r>
            <a:endParaRPr lang="en-US" b="0" dirty="0"/>
          </a:p>
          <a:p>
            <a:pPr marL="0" indent="0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2114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151611"/>
            <a:ext cx="6943844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12302" y="265371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smtClean="0"/>
              <a:t>STANDARD </a:t>
            </a:r>
            <a:r>
              <a:rPr lang="en-US" sz="2100" dirty="0" err="1" smtClean="0"/>
              <a:t>magento</a:t>
            </a:r>
            <a:r>
              <a:rPr lang="en-US" sz="2100" dirty="0" smtClean="0"/>
              <a:t> profile (output in html table)</a:t>
            </a:r>
            <a:endParaRPr lang="en-US" sz="2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2960" y="814646"/>
            <a:ext cx="7520940" cy="3579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b="0" dirty="0" smtClean="0"/>
              <a:t>You must enable profiler in System &gt; Configuration &gt; Developer &gt; Profile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9994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22" y="999149"/>
            <a:ext cx="6273216" cy="76007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12302" y="265371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smtClean="0"/>
              <a:t>Custom </a:t>
            </a:r>
            <a:r>
              <a:rPr lang="en-US" sz="2100" dirty="0" err="1" smtClean="0"/>
              <a:t>magento</a:t>
            </a:r>
            <a:r>
              <a:rPr lang="en-US" sz="2100" dirty="0" smtClean="0"/>
              <a:t> profile (output to log file)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903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366"/>
            <a:ext cx="9144000" cy="30639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872" y="1252691"/>
            <a:ext cx="8714623" cy="2367857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9198" y="488318"/>
            <a:ext cx="4241663" cy="514757"/>
          </a:xfrm>
          <a:prstGeom prst="rect">
            <a:avLst/>
          </a:prstGeom>
          <a:solidFill>
            <a:schemeClr val="accent2">
              <a:alpha val="8000"/>
            </a:schemeClr>
          </a:solidFill>
          <a:ln w="28575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2834"/>
          <a:stretch/>
        </p:blipFill>
        <p:spPr>
          <a:xfrm>
            <a:off x="0" y="3954805"/>
            <a:ext cx="9144000" cy="13962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6735" y="4352589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46293" y="2131605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6735" y="6027054"/>
            <a:ext cx="394778" cy="394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04" y="11074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Modify </a:t>
            </a:r>
            <a:r>
              <a:rPr lang="en-US" dirty="0" err="1" smtClean="0"/>
              <a:t>index.php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85" y="5674164"/>
            <a:ext cx="6273216" cy="7600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0808" y="548949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 gets logged to 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profiler.log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8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90" y="1632746"/>
            <a:ext cx="8103025" cy="53470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2302" y="265371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smtClean="0"/>
              <a:t>Customized PROFILE that extends native profile With MYSQL queries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Read about how to implement this on </a:t>
            </a:r>
            <a:r>
              <a:rPr lang="en-US" dirty="0" err="1" smtClean="0"/>
              <a:t>Branko</a:t>
            </a:r>
            <a:r>
              <a:rPr lang="en-US" dirty="0" smtClean="0"/>
              <a:t> </a:t>
            </a:r>
            <a:r>
              <a:rPr lang="en-US" dirty="0" err="1" smtClean="0"/>
              <a:t>Ajzele’s</a:t>
            </a:r>
            <a:r>
              <a:rPr lang="en-US" dirty="0" smtClean="0"/>
              <a:t> blog: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://bit.ly/</a:t>
            </a:r>
            <a:r>
              <a:rPr lang="en-US" dirty="0" smtClean="0">
                <a:hlinkClick r:id="rId4"/>
              </a:rPr>
              <a:t>geMSrT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6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Questions / Thoughts / </a:t>
            </a:r>
            <a:r>
              <a:rPr lang="en-US" dirty="0" smtClean="0"/>
              <a:t>Job Inquiries: </a:t>
            </a:r>
            <a:r>
              <a:rPr lang="en-US" dirty="0" smtClean="0">
                <a:hlinkClick r:id="rId3"/>
              </a:rPr>
              <a:t>erik@classyllama.com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Code samples referenced in slides available here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http://bit.ly/</a:t>
            </a:r>
            <a:r>
              <a:rPr lang="en-US" dirty="0" smtClean="0">
                <a:hlinkClick r:id="rId4"/>
              </a:rPr>
              <a:t>dNNgxU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Eclipse walkthrough video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http://www.youtube.com/watch?v=</a:t>
            </a:r>
            <a:r>
              <a:rPr lang="en-US" dirty="0" smtClean="0">
                <a:hlinkClick r:id="rId5"/>
              </a:rPr>
              <a:t>6AynpmjW5us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37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1077031" y="2261903"/>
            <a:ext cx="5212080" cy="1089427"/>
          </a:xfrm>
        </p:spPr>
        <p:txBody>
          <a:bodyPr/>
          <a:lstStyle/>
          <a:p>
            <a:r>
              <a:rPr lang="en-US" dirty="0"/>
              <a:t>Environment </a:t>
            </a:r>
            <a:r>
              <a:rPr lang="en-US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Enable Developer Mode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Enable Mage::</a:t>
            </a:r>
            <a:r>
              <a:rPr lang="en-US" dirty="0" err="1" smtClean="0"/>
              <a:t>isDeveloperMode</a:t>
            </a:r>
            <a:r>
              <a:rPr lang="en-US" dirty="0" smtClean="0"/>
              <a:t>() on development and staging environments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Preferably, </a:t>
            </a:r>
            <a:r>
              <a:rPr lang="en-US" dirty="0"/>
              <a:t>set the </a:t>
            </a:r>
            <a:r>
              <a:rPr lang="en-US" dirty="0" smtClean="0"/>
              <a:t>MAGE_IS_DEVELOPER_MODE via .</a:t>
            </a:r>
            <a:r>
              <a:rPr lang="en-US" dirty="0" err="1" smtClean="0"/>
              <a:t>htaccess</a:t>
            </a:r>
            <a:r>
              <a:rPr lang="en-US" dirty="0" smtClean="0"/>
              <a:t> file or server configuration.  Example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lvl="3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3">
              <a:buFont typeface="Arial"/>
              <a:buChar char="•"/>
            </a:pPr>
            <a:r>
              <a:rPr lang="en-US" dirty="0" smtClean="0"/>
              <a:t>Alternatively</a:t>
            </a:r>
            <a:r>
              <a:rPr lang="en-US" dirty="0" smtClean="0"/>
              <a:t>, set the developer mode using conditional code in </a:t>
            </a:r>
            <a:r>
              <a:rPr lang="en-US" dirty="0" err="1" smtClean="0"/>
              <a:t>index.php</a:t>
            </a:r>
            <a:r>
              <a:rPr lang="en-US" dirty="0"/>
              <a:t>:</a:t>
            </a:r>
            <a:endParaRPr lang="en-US" dirty="0" smtClean="0"/>
          </a:p>
          <a:p>
            <a:pPr lvl="3">
              <a:buFont typeface="Arial"/>
              <a:buChar char="•"/>
            </a:pPr>
            <a:endParaRPr lang="en-US" dirty="0"/>
          </a:p>
          <a:p>
            <a:pPr lvl="3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3" y="1917768"/>
            <a:ext cx="53594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5" y="3888977"/>
            <a:ext cx="7690858" cy="15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all errors in developer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Modify </a:t>
            </a:r>
            <a:r>
              <a:rPr lang="en-US" dirty="0" err="1"/>
              <a:t>index.php</a:t>
            </a:r>
            <a:r>
              <a:rPr lang="en-US" dirty="0"/>
              <a:t> with this conditional code </a:t>
            </a:r>
            <a:r>
              <a:rPr lang="en-US" dirty="0" smtClean="0"/>
              <a:t>to </a:t>
            </a:r>
            <a:r>
              <a:rPr lang="en-US" dirty="0" smtClean="0"/>
              <a:t>ensure </a:t>
            </a:r>
            <a:r>
              <a:rPr lang="en-US" dirty="0" smtClean="0"/>
              <a:t>that all errors are displayed when in developer mode: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080"/>
            <a:ext cx="9144000" cy="1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7820" y="546100"/>
            <a:ext cx="426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NATIVE MAGENTO EXCEPTIONS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32" r="1249"/>
          <a:stretch/>
        </p:blipFill>
        <p:spPr>
          <a:xfrm>
            <a:off x="0" y="1744365"/>
            <a:ext cx="9144000" cy="1282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1136" b="85493"/>
          <a:stretch/>
        </p:blipFill>
        <p:spPr>
          <a:xfrm>
            <a:off x="215900" y="1744365"/>
            <a:ext cx="990600" cy="186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51051" y="2224067"/>
            <a:ext cx="1977393" cy="13878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50000"/>
                </a:schemeClr>
              </a:gs>
              <a:gs pos="100000">
                <a:schemeClr val="accent2"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4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868065"/>
            <a:ext cx="8208481" cy="5722258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302500" y="353714"/>
            <a:ext cx="1727200" cy="1049635"/>
          </a:xfrm>
          <a:prstGeom prst="wedgeRectCallout">
            <a:avLst>
              <a:gd name="adj1" fmla="val -21568"/>
              <a:gd name="adj2" fmla="val 721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Links to the location the file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7770" y="315267"/>
            <a:ext cx="347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s. XDEBUG EXCEPTIONS</a:t>
            </a:r>
            <a:endParaRPr lang="en-US" sz="2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6362" y="3161249"/>
            <a:ext cx="5257072" cy="2225517"/>
          </a:xfrm>
          <a:prstGeom prst="rect">
            <a:avLst/>
          </a:prstGeom>
          <a:solidFill>
            <a:schemeClr val="accent2">
              <a:alpha val="8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038600" y="1905000"/>
            <a:ext cx="1727200" cy="1049635"/>
          </a:xfrm>
          <a:prstGeom prst="wedgeRectCallout">
            <a:avLst>
              <a:gd name="adj1" fmla="val -21568"/>
              <a:gd name="adj2" fmla="val 721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Fully expanded argument variables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863600" y="4622800"/>
            <a:ext cx="1727200" cy="1049635"/>
          </a:xfrm>
          <a:prstGeom prst="wedgeRectCallout">
            <a:avLst>
              <a:gd name="adj1" fmla="val -21568"/>
              <a:gd name="adj2" fmla="val 721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3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15788</TotalTime>
  <Words>2006</Words>
  <Application>Microsoft Macintosh PowerPoint</Application>
  <PresentationFormat>On-screen Show (4:3)</PresentationFormat>
  <Paragraphs>258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Angles</vt:lpstr>
      <vt:lpstr>Best practices for Magento debugging</vt:lpstr>
      <vt:lpstr>Overview</vt:lpstr>
      <vt:lpstr>PowerPoint Presentation</vt:lpstr>
      <vt:lpstr>PowerPoint Presentation</vt:lpstr>
      <vt:lpstr>Environment configuration</vt:lpstr>
      <vt:lpstr>Enable Developer Mode</vt:lpstr>
      <vt:lpstr>Show all errors in developer mode</vt:lpstr>
      <vt:lpstr>PowerPoint Presentation</vt:lpstr>
      <vt:lpstr>PowerPoint Presentation</vt:lpstr>
      <vt:lpstr>INSTALL xdebug</vt:lpstr>
      <vt:lpstr>PowerPoint Presentation</vt:lpstr>
      <vt:lpstr>PowerPoint Presentation</vt:lpstr>
      <vt:lpstr>Configure Exception Handler To Email Reports ON a PRODUCTION Site</vt:lpstr>
      <vt:lpstr>PHP debugging with Magento/Eclipse</vt:lpstr>
      <vt:lpstr>Basic Xdebug/Eclipse Setup</vt:lpstr>
      <vt:lpstr>PowerPoint Presentation</vt:lpstr>
      <vt:lpstr>Common Magento development problems </vt:lpstr>
      <vt:lpstr>Uncover the source of SQLSTATE errors</vt:lpstr>
      <vt:lpstr>PowerPoint Presentation</vt:lpstr>
      <vt:lpstr>PowerPoint Presentation</vt:lpstr>
      <vt:lpstr>PowerPoint Presentation</vt:lpstr>
      <vt:lpstr>things to check when a CUSTOM MODULE DOESN’T LOAD</vt:lpstr>
      <vt:lpstr>Debugging by Process of Elimination</vt:lpstr>
      <vt:lpstr>Debugging by Process of Elimination</vt:lpstr>
      <vt:lpstr>PowerPoint Presentation</vt:lpstr>
      <vt:lpstr>Vague Error Message</vt:lpstr>
      <vt:lpstr>Disabling a module vs disabling block output</vt:lpstr>
      <vt:lpstr>When collections don’t load the items you want</vt:lpstr>
      <vt:lpstr>A MoDel/block/helper rewrite won’t work…</vt:lpstr>
      <vt:lpstr>Mage::log</vt:lpstr>
      <vt:lpstr>Using Mage::log – Basic Example</vt:lpstr>
      <vt:lpstr>PowerPoint Presentation</vt:lpstr>
      <vt:lpstr>Using Mage::log – Logging API RESPONSES</vt:lpstr>
      <vt:lpstr>PowerPoint Presentation</vt:lpstr>
      <vt:lpstr>Using Mage::log – Viewing Log data</vt:lpstr>
      <vt:lpstr>QUICK TIPS</vt:lpstr>
      <vt:lpstr>Check the Bug Tracker / forums</vt:lpstr>
      <vt:lpstr>Will a newer version of Magento fix the issue at hand?</vt:lpstr>
      <vt:lpstr>Isolate code in a “sandbox.php” file</vt:lpstr>
      <vt:lpstr>General Advice</vt:lpstr>
      <vt:lpstr>Questions?</vt:lpstr>
      <vt:lpstr>Varien_Profiler</vt:lpstr>
      <vt:lpstr>Optimizing buggy/SLOW code w/ Varien_Profiler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Classy Llama Studios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Magento debugging</dc:title>
  <dc:creator>Erik Hansen</dc:creator>
  <cp:lastModifiedBy>Erik Hansen</cp:lastModifiedBy>
  <cp:revision>312</cp:revision>
  <cp:lastPrinted>2011-01-04T22:53:32Z</cp:lastPrinted>
  <dcterms:created xsi:type="dcterms:W3CDTF">2011-02-03T15:27:15Z</dcterms:created>
  <dcterms:modified xsi:type="dcterms:W3CDTF">2011-02-08T18:45:35Z</dcterms:modified>
</cp:coreProperties>
</file>